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2"/>
  </p:notesMasterIdLst>
  <p:sldIdLst>
    <p:sldId id="269" r:id="rId2"/>
    <p:sldId id="271" r:id="rId3"/>
    <p:sldId id="273" r:id="rId4"/>
    <p:sldId id="287" r:id="rId5"/>
    <p:sldId id="275" r:id="rId6"/>
    <p:sldId id="277" r:id="rId7"/>
    <p:sldId id="279" r:id="rId8"/>
    <p:sldId id="281" r:id="rId9"/>
    <p:sldId id="267" r:id="rId10"/>
    <p:sldId id="285" r:id="rId11"/>
  </p:sldIdLst>
  <p:sldSz cx="41148000" cy="22860000"/>
  <p:notesSz cx="12344400" cy="7315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oley, Kylene" initials="CK" lastIdx="7" clrIdx="0">
    <p:extLst>
      <p:ext uri="{19B8F6BF-5375-455C-9EA6-DF929625EA0E}">
        <p15:presenceInfo xmlns:p15="http://schemas.microsoft.com/office/powerpoint/2012/main" userId="S-1-5-21-828376571-1197701538-1844936127-41541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476E"/>
    <a:srgbClr val="DC72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4269" autoAdjust="0"/>
  </p:normalViewPr>
  <p:slideViewPr>
    <p:cSldViewPr snapToGrid="0">
      <p:cViewPr>
        <p:scale>
          <a:sx n="28" d="100"/>
          <a:sy n="28" d="100"/>
        </p:scale>
        <p:origin x="14" y="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349240" cy="367454"/>
          </a:xfrm>
          <a:prstGeom prst="rect">
            <a:avLst/>
          </a:prstGeom>
        </p:spPr>
        <p:txBody>
          <a:bodyPr vert="horz" lIns="112334" tIns="56167" rIns="112334" bIns="56167" rtlCol="0"/>
          <a:lstStyle>
            <a:lvl1pPr algn="l">
              <a:defRPr sz="15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93018" y="0"/>
            <a:ext cx="5349240" cy="367454"/>
          </a:xfrm>
          <a:prstGeom prst="rect">
            <a:avLst/>
          </a:prstGeom>
        </p:spPr>
        <p:txBody>
          <a:bodyPr vert="horz" lIns="112334" tIns="56167" rIns="112334" bIns="56167" rtlCol="0"/>
          <a:lstStyle>
            <a:lvl1pPr algn="r">
              <a:defRPr sz="1500"/>
            </a:lvl1pPr>
          </a:lstStyle>
          <a:p>
            <a:fld id="{3F88C24A-8467-4E4E-B25A-CE3C1F5CD9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49700" y="914400"/>
            <a:ext cx="4445000" cy="2468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12334" tIns="56167" rIns="112334" bIns="5616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34440" y="3520441"/>
            <a:ext cx="9875520" cy="2880359"/>
          </a:xfrm>
          <a:prstGeom prst="rect">
            <a:avLst/>
          </a:prstGeom>
        </p:spPr>
        <p:txBody>
          <a:bodyPr vert="horz" lIns="112334" tIns="56167" rIns="112334" bIns="56167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947748"/>
            <a:ext cx="5349240" cy="367453"/>
          </a:xfrm>
          <a:prstGeom prst="rect">
            <a:avLst/>
          </a:prstGeom>
        </p:spPr>
        <p:txBody>
          <a:bodyPr vert="horz" lIns="112334" tIns="56167" rIns="112334" bIns="56167" rtlCol="0" anchor="b"/>
          <a:lstStyle>
            <a:lvl1pPr algn="l">
              <a:defRPr sz="15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93018" y="6947748"/>
            <a:ext cx="5349240" cy="367453"/>
          </a:xfrm>
          <a:prstGeom prst="rect">
            <a:avLst/>
          </a:prstGeom>
        </p:spPr>
        <p:txBody>
          <a:bodyPr vert="horz" lIns="112334" tIns="56167" rIns="112334" bIns="56167" rtlCol="0" anchor="b"/>
          <a:lstStyle>
            <a:lvl1pPr algn="r">
              <a:defRPr sz="1500"/>
            </a:lvl1pPr>
          </a:lstStyle>
          <a:p>
            <a:fld id="{F923DEC1-1789-4A86-B57F-E84E86A0C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004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49700" y="914400"/>
            <a:ext cx="4445000" cy="2468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15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7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49700" y="914400"/>
            <a:ext cx="4445000" cy="2468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5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842505" indent="-842505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Obtain European Centre for Medium-Range Weather Forecasts reanalysis (ERA5) hourly SST 1979-2020</a:t>
            </a:r>
          </a:p>
          <a:p>
            <a:pPr marL="842505" indent="-842505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Low-pass filtered to exclude 7-day and faster periods with pl66 filter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640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49700" y="914400"/>
            <a:ext cx="4445000" cy="2468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Climatology derived from ERA-5 SST and processed with 7-day pl66 filter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41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49700" y="914400"/>
            <a:ext cx="4445000" cy="2468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that SST’ is the SST anomaly</a:t>
            </a:r>
          </a:p>
          <a:p>
            <a:r>
              <a:rPr lang="en-US" dirty="0"/>
              <a:t>Points above top red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92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49700" y="914400"/>
            <a:ext cx="4445000" cy="2468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one year we can better see how periods of ocean surface heating precede the warmest events. Especially peak in SST’ in Jan of 2016 which was highlighted in the proposal. </a:t>
            </a:r>
          </a:p>
          <a:p>
            <a:r>
              <a:rPr lang="en-US" dirty="0"/>
              <a:t>Three episodes of stronger warming contributed to highest peak in SST’.</a:t>
            </a:r>
          </a:p>
          <a:p>
            <a:pPr defTabSz="1123340">
              <a:defRPr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+</a:t>
            </a:r>
            <a:r>
              <a:rPr lang="en-US" sz="1500" dirty="0" err="1">
                <a:latin typeface="Arial" panose="020B0604020202020204" pitchFamily="34" charset="0"/>
                <a:cs typeface="Arial" panose="020B0604020202020204" pitchFamily="34" charset="0"/>
              </a:rPr>
              <a:t>dSST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’/dt inform when to calculate surface ocean heat budget terms</a:t>
            </a:r>
          </a:p>
          <a:p>
            <a:pPr defTabSz="1123340">
              <a:defRPr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3-week low-pass filtered to show total warming that contributes to strong warm anomaly in proposal </a:t>
            </a:r>
          </a:p>
          <a:p>
            <a:pPr defTabSz="1123340">
              <a:defRPr/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17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0" y="3741210"/>
            <a:ext cx="30861000" cy="7958667"/>
          </a:xfrm>
        </p:spPr>
        <p:txBody>
          <a:bodyPr anchor="b"/>
          <a:lstStyle>
            <a:lvl1pPr algn="ctr"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0" y="12006793"/>
            <a:ext cx="30861000" cy="5519207"/>
          </a:xfrm>
        </p:spPr>
        <p:txBody>
          <a:bodyPr/>
          <a:lstStyle>
            <a:lvl1pPr marL="0" indent="0" algn="ctr">
              <a:buNone/>
              <a:defRPr sz="8000"/>
            </a:lvl1pPr>
            <a:lvl2pPr marL="1523985" indent="0" algn="ctr">
              <a:buNone/>
              <a:defRPr sz="6667"/>
            </a:lvl2pPr>
            <a:lvl3pPr marL="3047970" indent="0" algn="ctr">
              <a:buNone/>
              <a:defRPr sz="6000"/>
            </a:lvl3pPr>
            <a:lvl4pPr marL="4571954" indent="0" algn="ctr">
              <a:buNone/>
              <a:defRPr sz="5333"/>
            </a:lvl4pPr>
            <a:lvl5pPr marL="6095939" indent="0" algn="ctr">
              <a:buNone/>
              <a:defRPr sz="5333"/>
            </a:lvl5pPr>
            <a:lvl6pPr marL="7619924" indent="0" algn="ctr">
              <a:buNone/>
              <a:defRPr sz="5333"/>
            </a:lvl6pPr>
            <a:lvl7pPr marL="9143909" indent="0" algn="ctr">
              <a:buNone/>
              <a:defRPr sz="5333"/>
            </a:lvl7pPr>
            <a:lvl8pPr marL="10667893" indent="0" algn="ctr">
              <a:buNone/>
              <a:defRPr sz="5333"/>
            </a:lvl8pPr>
            <a:lvl9pPr marL="12191878" indent="0" algn="ctr">
              <a:buNone/>
              <a:defRPr sz="53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49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446537" y="1217084"/>
            <a:ext cx="8872538" cy="193727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28925" y="1217084"/>
            <a:ext cx="26103263" cy="1937279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085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77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7494" y="5699129"/>
            <a:ext cx="35490150" cy="9509123"/>
          </a:xfrm>
        </p:spPr>
        <p:txBody>
          <a:bodyPr anchor="b"/>
          <a:lstStyle>
            <a:lvl1pPr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7494" y="15298212"/>
            <a:ext cx="35490150" cy="5000623"/>
          </a:xfrm>
        </p:spPr>
        <p:txBody>
          <a:bodyPr/>
          <a:lstStyle>
            <a:lvl1pPr marL="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1pPr>
            <a:lvl2pPr marL="1523985" indent="0">
              <a:buNone/>
              <a:defRPr sz="6667">
                <a:solidFill>
                  <a:schemeClr val="tx1">
                    <a:tint val="75000"/>
                  </a:schemeClr>
                </a:solidFill>
              </a:defRPr>
            </a:lvl2pPr>
            <a:lvl3pPr marL="304797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3pPr>
            <a:lvl4pPr marL="457195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4pPr>
            <a:lvl5pPr marL="609593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5pPr>
            <a:lvl6pPr marL="761992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6pPr>
            <a:lvl7pPr marL="914390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7pPr>
            <a:lvl8pPr marL="10667893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8pPr>
            <a:lvl9pPr marL="12191878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66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28925" y="6085417"/>
            <a:ext cx="174879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31175" y="6085417"/>
            <a:ext cx="174879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49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1217085"/>
            <a:ext cx="35490150" cy="44185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34286" y="5603877"/>
            <a:ext cx="17407531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34286" y="8350250"/>
            <a:ext cx="17407531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831175" y="5603877"/>
            <a:ext cx="17493260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831175" y="8350250"/>
            <a:ext cx="17493260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01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07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1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6" y="1524000"/>
            <a:ext cx="13271300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93259" y="3291418"/>
            <a:ext cx="20831175" cy="16245417"/>
          </a:xfrm>
        </p:spPr>
        <p:txBody>
          <a:bodyPr/>
          <a:lstStyle>
            <a:lvl1pPr>
              <a:defRPr sz="10667"/>
            </a:lvl1pPr>
            <a:lvl2pPr>
              <a:defRPr sz="9333"/>
            </a:lvl2pPr>
            <a:lvl3pPr>
              <a:defRPr sz="8000"/>
            </a:lvl3pPr>
            <a:lvl4pPr>
              <a:defRPr sz="6667"/>
            </a:lvl4pPr>
            <a:lvl5pPr>
              <a:defRPr sz="6667"/>
            </a:lvl5pPr>
            <a:lvl6pPr>
              <a:defRPr sz="6667"/>
            </a:lvl6pPr>
            <a:lvl7pPr>
              <a:defRPr sz="6667"/>
            </a:lvl7pPr>
            <a:lvl8pPr>
              <a:defRPr sz="6667"/>
            </a:lvl8pPr>
            <a:lvl9pPr>
              <a:defRPr sz="6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6" y="6858000"/>
            <a:ext cx="13271300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531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6" y="1524000"/>
            <a:ext cx="13271300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493259" y="3291418"/>
            <a:ext cx="20831175" cy="16245417"/>
          </a:xfrm>
        </p:spPr>
        <p:txBody>
          <a:bodyPr anchor="t"/>
          <a:lstStyle>
            <a:lvl1pPr marL="0" indent="0">
              <a:buNone/>
              <a:defRPr sz="10667"/>
            </a:lvl1pPr>
            <a:lvl2pPr marL="1523985" indent="0">
              <a:buNone/>
              <a:defRPr sz="9333"/>
            </a:lvl2pPr>
            <a:lvl3pPr marL="3047970" indent="0">
              <a:buNone/>
              <a:defRPr sz="8000"/>
            </a:lvl3pPr>
            <a:lvl4pPr marL="4571954" indent="0">
              <a:buNone/>
              <a:defRPr sz="6667"/>
            </a:lvl4pPr>
            <a:lvl5pPr marL="6095939" indent="0">
              <a:buNone/>
              <a:defRPr sz="6667"/>
            </a:lvl5pPr>
            <a:lvl6pPr marL="7619924" indent="0">
              <a:buNone/>
              <a:defRPr sz="6667"/>
            </a:lvl6pPr>
            <a:lvl7pPr marL="9143909" indent="0">
              <a:buNone/>
              <a:defRPr sz="6667"/>
            </a:lvl7pPr>
            <a:lvl8pPr marL="10667893" indent="0">
              <a:buNone/>
              <a:defRPr sz="6667"/>
            </a:lvl8pPr>
            <a:lvl9pPr marL="12191878" indent="0">
              <a:buNone/>
              <a:defRPr sz="6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6" y="6858000"/>
            <a:ext cx="13271300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73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C7290"/>
            </a:gs>
            <a:gs pos="16000">
              <a:schemeClr val="accent1">
                <a:lumMod val="45000"/>
                <a:lumOff val="55000"/>
              </a:schemeClr>
            </a:gs>
            <a:gs pos="8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28925" y="1217085"/>
            <a:ext cx="35490150" cy="4418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8925" y="6085417"/>
            <a:ext cx="35490150" cy="14504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28925" y="21187835"/>
            <a:ext cx="92583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30275" y="21187835"/>
            <a:ext cx="1388745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060775" y="21187835"/>
            <a:ext cx="92583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92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3047970" rtl="0" eaLnBrk="1" latinLnBrk="0" hangingPunct="1">
        <a:lnSpc>
          <a:spcPct val="90000"/>
        </a:lnSpc>
        <a:spcBef>
          <a:spcPct val="0"/>
        </a:spcBef>
        <a:buNone/>
        <a:defRPr sz="14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61992" indent="-761992" algn="l" defTabSz="3047970" rtl="0" eaLnBrk="1" latinLnBrk="0" hangingPunct="1">
        <a:lnSpc>
          <a:spcPct val="90000"/>
        </a:lnSpc>
        <a:spcBef>
          <a:spcPts val="3333"/>
        </a:spcBef>
        <a:buFont typeface="Arial" panose="020B0604020202020204" pitchFamily="34" charset="0"/>
        <a:buChar char="•"/>
        <a:defRPr sz="9333" kern="1200">
          <a:solidFill>
            <a:schemeClr val="tx1"/>
          </a:solidFill>
          <a:latin typeface="+mn-lt"/>
          <a:ea typeface="+mn-ea"/>
          <a:cs typeface="+mn-cs"/>
        </a:defRPr>
      </a:lvl1pPr>
      <a:lvl2pPr marL="228597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2pPr>
      <a:lvl3pPr marL="3809962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667" kern="1200">
          <a:solidFill>
            <a:schemeClr val="tx1"/>
          </a:solidFill>
          <a:latin typeface="+mn-lt"/>
          <a:ea typeface="+mn-ea"/>
          <a:cs typeface="+mn-cs"/>
        </a:defRPr>
      </a:lvl3pPr>
      <a:lvl4pPr marL="533394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793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838191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90590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142988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953870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1pPr>
      <a:lvl2pPr marL="1523985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2pPr>
      <a:lvl3pPr marL="304797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195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09593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761992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14390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0667893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191878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hyperlink" Target="mailto:cooleyky@oregonstate.edu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cooleyky@oregonstate.edu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14EB84-956D-4572-92AF-372E73C4E63E}"/>
              </a:ext>
            </a:extLst>
          </p:cNvPr>
          <p:cNvSpPr/>
          <p:nvPr/>
        </p:nvSpPr>
        <p:spPr>
          <a:xfrm>
            <a:off x="0" y="0"/>
            <a:ext cx="8572500" cy="228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86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61476F-BDB9-4314-A2A9-778A07331E78}"/>
              </a:ext>
            </a:extLst>
          </p:cNvPr>
          <p:cNvSpPr/>
          <p:nvPr/>
        </p:nvSpPr>
        <p:spPr>
          <a:xfrm>
            <a:off x="34596168" y="0"/>
            <a:ext cx="6551831" cy="228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62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79A0C6-DEDF-454A-A5A5-D88F9B887AAA}"/>
              </a:ext>
            </a:extLst>
          </p:cNvPr>
          <p:cNvSpPr txBox="1"/>
          <p:nvPr/>
        </p:nvSpPr>
        <p:spPr>
          <a:xfrm>
            <a:off x="473530" y="637314"/>
            <a:ext cx="733697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Marine heat waves in the Chile-Peru Eastern Boundary Upwelling System:</a:t>
            </a:r>
            <a:endParaRPr lang="en-US" sz="4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9A93E2-7EAE-4BAE-A318-21CE7C755763}"/>
              </a:ext>
            </a:extLst>
          </p:cNvPr>
          <p:cNvSpPr txBox="1"/>
          <p:nvPr/>
        </p:nvSpPr>
        <p:spPr>
          <a:xfrm>
            <a:off x="340180" y="3814918"/>
            <a:ext cx="76036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rates of change in sea-surface temperature anomalies near a major upwelling center</a:t>
            </a:r>
            <a:endParaRPr 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8E9174-90F1-4BBF-AF64-BD5D354321BA}"/>
              </a:ext>
            </a:extLst>
          </p:cNvPr>
          <p:cNvSpPr txBox="1"/>
          <p:nvPr/>
        </p:nvSpPr>
        <p:spPr>
          <a:xfrm>
            <a:off x="1" y="8995195"/>
            <a:ext cx="839744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Background: 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Marine heat waves like those in the California Current System (CCS) have also been observed in the Chile-Peru System (CPS)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Dominant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forcings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of wind relaxations in the CCS have been found through analysis of the surface ocean heat budget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044E9D-2B43-498C-9D8E-3EDBBF145716}"/>
              </a:ext>
            </a:extLst>
          </p:cNvPr>
          <p:cNvSpPr txBox="1"/>
          <p:nvPr/>
        </p:nvSpPr>
        <p:spPr>
          <a:xfrm>
            <a:off x="0" y="14095322"/>
            <a:ext cx="85725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Obtain European Centre for Medium-Range Weather Forecasts reanalysis (ERA5) hourly SST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Define periods of intense warming as departures from climatology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Sort these times based on annual and seasonal occurrence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Take time derivative of SST’ for rates of anomalous warming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3666AE-626E-476F-B223-ADFCB810E323}"/>
              </a:ext>
            </a:extLst>
          </p:cNvPr>
          <p:cNvSpPr txBox="1"/>
          <p:nvPr/>
        </p:nvSpPr>
        <p:spPr>
          <a:xfrm>
            <a:off x="-1" y="19950628"/>
            <a:ext cx="85724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Future Work: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examine terms in the sea surface heat budget for which are dominant during different times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BAE4C0-B8FD-4A41-9DB9-87BA0AACA740}"/>
              </a:ext>
            </a:extLst>
          </p:cNvPr>
          <p:cNvSpPr txBox="1"/>
          <p:nvPr/>
        </p:nvSpPr>
        <p:spPr>
          <a:xfrm>
            <a:off x="12842621" y="4784414"/>
            <a:ext cx="1778977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Of all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SST anomalies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in the Punta </a:t>
            </a: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Lavapie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Upwelling Center,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the most extreme are dominated by positive anomalies 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which occur most often in December through February.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B35C44-27E0-4A5F-8385-C670BFADD399}"/>
              </a:ext>
            </a:extLst>
          </p:cNvPr>
          <p:cNvSpPr txBox="1"/>
          <p:nvPr/>
        </p:nvSpPr>
        <p:spPr>
          <a:xfrm>
            <a:off x="36521392" y="260578"/>
            <a:ext cx="2701381" cy="405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32" dirty="0">
                <a:latin typeface="Arial" panose="020B0604020202020204" pitchFamily="34" charset="0"/>
                <a:cs typeface="Arial" panose="020B0604020202020204" pitchFamily="34" charset="0"/>
              </a:rPr>
              <a:t>~~~~Ammo Bar ~~~~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EA3EC2-0BFF-4D6F-BE51-A0F70EC122B4}"/>
              </a:ext>
            </a:extLst>
          </p:cNvPr>
          <p:cNvSpPr txBox="1"/>
          <p:nvPr/>
        </p:nvSpPr>
        <p:spPr>
          <a:xfrm>
            <a:off x="34677164" y="16272453"/>
            <a:ext cx="63208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Authors: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Kylene Cooley, Melanie R.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Jim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Lerczak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Oregon State University, CEOAS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cooleyky@oregonstate.edu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345CC81-BC56-4F02-B5EE-93DC67C49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30" y="6331160"/>
            <a:ext cx="2307770" cy="230777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8E5CE40-A3AF-449A-AB8B-DF59BF6979DB}"/>
              </a:ext>
            </a:extLst>
          </p:cNvPr>
          <p:cNvSpPr txBox="1"/>
          <p:nvPr/>
        </p:nvSpPr>
        <p:spPr>
          <a:xfrm>
            <a:off x="3372715" y="6408752"/>
            <a:ext cx="349166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Presenter:</a:t>
            </a:r>
          </a:p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Kylene Cooley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6E4DF9-A044-4234-907E-E0F8CC00B721}"/>
              </a:ext>
            </a:extLst>
          </p:cNvPr>
          <p:cNvSpPr txBox="1"/>
          <p:nvPr/>
        </p:nvSpPr>
        <p:spPr>
          <a:xfrm>
            <a:off x="34601789" y="19950628"/>
            <a:ext cx="63208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References and Acknowledgements: Flynn et al. (2017)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8C57FE-ADC0-42E8-A490-6BE74D89B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2621" y="9302429"/>
            <a:ext cx="17789779" cy="1048773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36007D6-EB8B-4FB0-AEB7-D8DE2F6322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342" y="729340"/>
            <a:ext cx="5701128" cy="206007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4A2C502-2840-40F9-94BE-CECCD4BF46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2395" y="3032409"/>
            <a:ext cx="3450397" cy="26244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E77BAC5-309E-40E3-9A28-28F7130841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7165" y="6222595"/>
            <a:ext cx="6457346" cy="182263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C796997-3D1D-424E-A321-7DC0A33DBAA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8" b="3600"/>
          <a:stretch/>
        </p:blipFill>
        <p:spPr>
          <a:xfrm>
            <a:off x="34677164" y="8227220"/>
            <a:ext cx="6366753" cy="29614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E1D05F9-51EC-4524-AE38-0383F7A5CAA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6" t="3867" r="3828" b="3522"/>
          <a:stretch/>
        </p:blipFill>
        <p:spPr>
          <a:xfrm>
            <a:off x="34677164" y="11554910"/>
            <a:ext cx="6154849" cy="323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72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67D348-41F1-4A05-B68D-F369BD9E30CF}"/>
              </a:ext>
            </a:extLst>
          </p:cNvPr>
          <p:cNvSpPr/>
          <p:nvPr/>
        </p:nvSpPr>
        <p:spPr>
          <a:xfrm>
            <a:off x="2596368" y="3842708"/>
            <a:ext cx="35955264" cy="1634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600" b="1" dirty="0">
                <a:solidFill>
                  <a:srgbClr val="000000"/>
                </a:solidFill>
                <a:latin typeface="Arial" panose="020B0604020202020204" pitchFamily="34" charset="0"/>
              </a:rPr>
              <a:t>Future Work:</a:t>
            </a:r>
            <a:endParaRPr lang="en-US" sz="9600" dirty="0"/>
          </a:p>
          <a:p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•Sea surface mixed layer heat budget </a:t>
            </a: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 </a:t>
            </a:r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for each period of anomalous warming during 1979-present</a:t>
            </a:r>
          </a:p>
          <a:p>
            <a:pPr indent="352425"/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following Flynn et al. 2017; </a:t>
            </a:r>
            <a:r>
              <a:rPr lang="en-US" sz="6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Brown 2019</a:t>
            </a: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indent="280988"/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within the mean spatial region of the strongest SST anomaly (SST’) signals</a:t>
            </a:r>
          </a:p>
          <a:p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•Examine which terms are dominant leading to warmest periods</a:t>
            </a:r>
            <a:endParaRPr lang="en-US" sz="6000" dirty="0"/>
          </a:p>
          <a:p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•Utilize ERA5 and satellite-derived air-sea heat fluxes </a:t>
            </a:r>
            <a:r>
              <a:rPr lang="en-US" sz="6000" dirty="0" err="1">
                <a:solidFill>
                  <a:srgbClr val="000000"/>
                </a:solidFill>
                <a:latin typeface="Arial" panose="020B0604020202020204" pitchFamily="34" charset="0"/>
              </a:rPr>
              <a:t>OAFlux</a:t>
            </a:r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 and </a:t>
            </a:r>
            <a:r>
              <a:rPr lang="en-US" sz="6000" dirty="0" err="1">
                <a:solidFill>
                  <a:srgbClr val="000000"/>
                </a:solidFill>
                <a:latin typeface="Arial" panose="020B0604020202020204" pitchFamily="34" charset="0"/>
              </a:rPr>
              <a:t>SeaFlux</a:t>
            </a:r>
            <a:r>
              <a:rPr lang="en-US" sz="6000" dirty="0">
                <a:solidFill>
                  <a:srgbClr val="000000"/>
                </a:solidFill>
                <a:latin typeface="Arial" panose="020B0604020202020204" pitchFamily="34" charset="0"/>
              </a:rPr>
              <a:t>, and Argo floats</a:t>
            </a:r>
          </a:p>
          <a:p>
            <a:pPr marL="387350" indent="-3873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Satellite ocean vector wind L2 swath data will be used to resolve the coastal wind features 1999-present</a:t>
            </a:r>
          </a:p>
          <a:p>
            <a:br>
              <a:rPr lang="en-US" sz="6000" dirty="0"/>
            </a:br>
            <a:endParaRPr lang="en-US" sz="600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do we hypothesize finding?</a:t>
            </a:r>
          </a:p>
          <a:p>
            <a:pPr marL="483846" indent="-483846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Coastal wind features determine the spatial shape of the SST’ signals</a:t>
            </a:r>
          </a:p>
          <a:p>
            <a:pPr marL="483846" indent="-483846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forcing mechanisms in northern and southern SST’ regions</a:t>
            </a:r>
          </a:p>
          <a:p>
            <a:pPr marL="483846" indent="-483846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Warming in northern region mimics CCS southern region forcing mechanisms:</a:t>
            </a:r>
          </a:p>
          <a:p>
            <a:pPr marL="2212015" lvl="7" indent="-857250">
              <a:buFont typeface="Courier New" panose="02070309020205020404" pitchFamily="49" charset="0"/>
              <a:buChar char="o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Decreased entrainment and Ekman pumping at mixed layer base</a:t>
            </a:r>
          </a:p>
          <a:p>
            <a:pPr marL="2212015" lvl="7" indent="-857250">
              <a:buFont typeface="Courier New" panose="02070309020205020404" pitchFamily="49" charset="0"/>
              <a:buChar char="o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 warming driven by advection of SST gradients</a:t>
            </a:r>
          </a:p>
          <a:p>
            <a:pPr marL="483846" lvl="0" indent="-483846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Cooling in southern region mimics CCS northern region forcing mechanisms:</a:t>
            </a:r>
          </a:p>
          <a:p>
            <a:pPr marL="2074863" lvl="0" indent="-773113">
              <a:buFont typeface="Courier New" panose="02070309020205020404" pitchFamily="49" charset="0"/>
              <a:buChar char="o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Latent heat flux dominates offshore</a:t>
            </a:r>
          </a:p>
        </p:txBody>
      </p:sp>
    </p:spTree>
    <p:extLst>
      <p:ext uri="{BB962C8B-B14F-4D97-AF65-F5344CB8AC3E}">
        <p14:creationId xmlns:p14="http://schemas.microsoft.com/office/powerpoint/2010/main" val="362495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3BB240-CCD9-4DDE-8DF6-6CC825B5F1CD}"/>
              </a:ext>
            </a:extLst>
          </p:cNvPr>
          <p:cNvSpPr/>
          <p:nvPr/>
        </p:nvSpPr>
        <p:spPr>
          <a:xfrm>
            <a:off x="6536268" y="5452812"/>
            <a:ext cx="2610333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Marine heat waves in the Chile-Peru Eastern Boundary Upwelling System:</a:t>
            </a:r>
            <a:endParaRPr lang="en-US" sz="9600" b="1" dirty="0">
              <a:solidFill>
                <a:prstClr val="black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FE8DE9-9F33-401A-8104-12F9F10653F5}"/>
              </a:ext>
            </a:extLst>
          </p:cNvPr>
          <p:cNvSpPr/>
          <p:nvPr/>
        </p:nvSpPr>
        <p:spPr>
          <a:xfrm>
            <a:off x="6536268" y="9461490"/>
            <a:ext cx="2610333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8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 of change in sea-surface temperature anomalies near a major upwelling center</a:t>
            </a:r>
            <a:endParaRPr lang="en-US" sz="8000" dirty="0">
              <a:solidFill>
                <a:prstClr val="black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04055-3494-4532-B849-E5C4AD656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839" y="13841130"/>
            <a:ext cx="5702813" cy="57028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0B8AA1-1BC7-4646-A295-F024BBDACAAF}"/>
              </a:ext>
            </a:extLst>
          </p:cNvPr>
          <p:cNvSpPr txBox="1"/>
          <p:nvPr/>
        </p:nvSpPr>
        <p:spPr>
          <a:xfrm>
            <a:off x="11077884" y="13841130"/>
            <a:ext cx="7350089" cy="25925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Presenter: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Kylene Cooley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cooleyky@oregonstate.edu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endParaRPr lang="en-US" sz="304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DBB72C-A041-46B9-B7DA-51EEAF6D0FAB}"/>
              </a:ext>
            </a:extLst>
          </p:cNvPr>
          <p:cNvSpPr txBox="1"/>
          <p:nvPr/>
        </p:nvSpPr>
        <p:spPr>
          <a:xfrm>
            <a:off x="11077884" y="16066068"/>
            <a:ext cx="1339755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Authors: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Kylene Cooley, Melanie R.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, Jim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Lerczak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Oregon State University, CEOAS</a:t>
            </a:r>
          </a:p>
        </p:txBody>
      </p:sp>
    </p:spTree>
    <p:extLst>
      <p:ext uri="{BB962C8B-B14F-4D97-AF65-F5344CB8AC3E}">
        <p14:creationId xmlns:p14="http://schemas.microsoft.com/office/powerpoint/2010/main" val="331333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3F8266-D9C1-423A-845F-74673A108940}"/>
              </a:ext>
            </a:extLst>
          </p:cNvPr>
          <p:cNvSpPr/>
          <p:nvPr/>
        </p:nvSpPr>
        <p:spPr>
          <a:xfrm>
            <a:off x="2628900" y="9051121"/>
            <a:ext cx="20444460" cy="12095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60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Background: 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California Current System (CCS),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there is a relationship between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warm SST and weak wind stress,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or conversely cold SST and strong wind stress. </a:t>
            </a:r>
          </a:p>
          <a:p>
            <a:endParaRPr lang="en-US" sz="6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7350" indent="-3873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relationship is also present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in a 2016 MHW event in the CPS</a:t>
            </a:r>
          </a:p>
          <a:p>
            <a:endParaRPr lang="en-US" sz="6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Similar dipole structures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wind stress and sea surface temperature (SST)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6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Brown 2019 observed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the 2015 MHW in the CCS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F06D55-3347-422B-B284-017EA19D05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5063" y="8834767"/>
            <a:ext cx="16990796" cy="95419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4D148E-2913-422F-983B-AB22E962E8A4}"/>
              </a:ext>
            </a:extLst>
          </p:cNvPr>
          <p:cNvSpPr txBox="1"/>
          <p:nvPr/>
        </p:nvSpPr>
        <p:spPr>
          <a:xfrm>
            <a:off x="2628900" y="4242534"/>
            <a:ext cx="344346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rial" panose="020B0604020202020204" pitchFamily="34" charset="0"/>
                <a:cs typeface="Arial" panose="020B0604020202020204" pitchFamily="34" charset="0"/>
              </a:rPr>
              <a:t>Marine heat waves (MHWs) affected the Chile-Peru System (CPS)</a:t>
            </a:r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 in 2014-2016 and 2019-2020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AB9DD2B-AA3B-4DF7-9E96-2A8518BE1DC5}"/>
              </a:ext>
            </a:extLst>
          </p:cNvPr>
          <p:cNvCxnSpPr>
            <a:cxnSpLocks/>
          </p:cNvCxnSpPr>
          <p:nvPr/>
        </p:nvCxnSpPr>
        <p:spPr>
          <a:xfrm flipV="1">
            <a:off x="14876585" y="14514594"/>
            <a:ext cx="10574215" cy="1055885"/>
          </a:xfrm>
          <a:prstGeom prst="straightConnector1">
            <a:avLst/>
          </a:prstGeom>
          <a:ln w="76200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77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F6E352-71F5-4538-AD06-1EDFEF521BD3}"/>
              </a:ext>
            </a:extLst>
          </p:cNvPr>
          <p:cNvSpPr/>
          <p:nvPr/>
        </p:nvSpPr>
        <p:spPr>
          <a:xfrm>
            <a:off x="5752858" y="7912787"/>
            <a:ext cx="15979382" cy="13203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forcing mechanisms during wind dipole events in the CCS </a:t>
            </a:r>
          </a:p>
          <a:p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have been found through analysis of</a:t>
            </a:r>
          </a:p>
          <a:p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surface ocean heat budget</a:t>
            </a:r>
          </a:p>
          <a:p>
            <a:pPr marL="1771650" lvl="2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Surface latent heat flux</a:t>
            </a:r>
          </a:p>
          <a:p>
            <a:pPr marL="1771650" lvl="2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Decreased entrainment and Ekman pumping at the mixed layer base </a:t>
            </a:r>
          </a:p>
          <a:p>
            <a:pPr lvl="2"/>
            <a:endParaRPr lang="en-US" sz="7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34963" lvl="2" indent="-334963">
              <a:buFont typeface="Arial" panose="020B0604020202020204" pitchFamily="34" charset="0"/>
              <a:buChar char="•"/>
            </a:pPr>
            <a:r>
              <a:rPr lang="en-US" sz="6600" i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these processes also drive MHW warming in the CPS?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endParaRPr lang="en-US" sz="7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B8EA6A-40B9-4787-BC13-AE4D0EDCABA9}"/>
              </a:ext>
            </a:extLst>
          </p:cNvPr>
          <p:cNvSpPr txBox="1"/>
          <p:nvPr/>
        </p:nvSpPr>
        <p:spPr>
          <a:xfrm>
            <a:off x="3296154" y="3774924"/>
            <a:ext cx="354515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rial" panose="020B0604020202020204" pitchFamily="34" charset="0"/>
                <a:cs typeface="Arial" panose="020B0604020202020204" pitchFamily="34" charset="0"/>
              </a:rPr>
              <a:t>Dominant forcing mechanisms of the surface ocean heat budget </a:t>
            </a:r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in the CPS during MHWs are not well defined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9FDBB8-CB93-4049-AF1B-44FB1DC0D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5256" y="7103636"/>
            <a:ext cx="10248900" cy="14446069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6CB5FA4-9408-4513-9713-2663B05E184A}"/>
              </a:ext>
            </a:extLst>
          </p:cNvPr>
          <p:cNvCxnSpPr>
            <a:cxnSpLocks/>
          </p:cNvCxnSpPr>
          <p:nvPr/>
        </p:nvCxnSpPr>
        <p:spPr>
          <a:xfrm>
            <a:off x="17191092" y="12958329"/>
            <a:ext cx="8259708" cy="1556265"/>
          </a:xfrm>
          <a:prstGeom prst="straightConnector1">
            <a:avLst/>
          </a:prstGeom>
          <a:ln w="76200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242461-FF9F-4BFA-ABC7-85332571A68A}"/>
              </a:ext>
            </a:extLst>
          </p:cNvPr>
          <p:cNvCxnSpPr>
            <a:cxnSpLocks/>
          </p:cNvCxnSpPr>
          <p:nvPr/>
        </p:nvCxnSpPr>
        <p:spPr>
          <a:xfrm>
            <a:off x="19172292" y="14241344"/>
            <a:ext cx="8107308" cy="3498016"/>
          </a:xfrm>
          <a:prstGeom prst="straightConnector1">
            <a:avLst/>
          </a:prstGeom>
          <a:ln w="76200">
            <a:solidFill>
              <a:srgbClr val="D147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9690B94-B68F-4EEA-A069-74CEADF404DE}"/>
              </a:ext>
            </a:extLst>
          </p:cNvPr>
          <p:cNvSpPr txBox="1"/>
          <p:nvPr/>
        </p:nvSpPr>
        <p:spPr>
          <a:xfrm>
            <a:off x="23065256" y="7166907"/>
            <a:ext cx="10248900" cy="2308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SST anomaly</a:t>
            </a:r>
          </a:p>
          <a:p>
            <a:pPr algn="ctr"/>
            <a:r>
              <a:rPr lang="en-US" sz="4800" dirty="0"/>
              <a:t>After southern relaxation phase </a:t>
            </a:r>
          </a:p>
          <a:p>
            <a:pPr algn="ctr"/>
            <a:r>
              <a:rPr lang="en-US" sz="4800" dirty="0"/>
              <a:t>of CCS wind dipole</a:t>
            </a:r>
          </a:p>
        </p:txBody>
      </p:sp>
    </p:spTree>
    <p:extLst>
      <p:ext uri="{BB962C8B-B14F-4D97-AF65-F5344CB8AC3E}">
        <p14:creationId xmlns:p14="http://schemas.microsoft.com/office/powerpoint/2010/main" val="94737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049E134-D73F-4793-8DE7-3D70F54290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188" y="9131604"/>
            <a:ext cx="33931224" cy="124834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086871-BE56-44C7-9BA3-E82842A35A99}"/>
              </a:ext>
            </a:extLst>
          </p:cNvPr>
          <p:cNvSpPr txBox="1"/>
          <p:nvPr/>
        </p:nvSpPr>
        <p:spPr>
          <a:xfrm>
            <a:off x="2926080" y="4970599"/>
            <a:ext cx="259689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We use SST near 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Punta </a:t>
            </a:r>
            <a:r>
              <a:rPr lang="en-US" sz="7200" b="1" dirty="0" err="1">
                <a:latin typeface="Arial" panose="020B0604020202020204" pitchFamily="34" charset="0"/>
                <a:cs typeface="Arial" panose="020B0604020202020204" pitchFamily="34" charset="0"/>
              </a:rPr>
              <a:t>Lavapié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 upwelling center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 from 5</a:t>
            </a:r>
            <a:r>
              <a:rPr lang="en-US" sz="72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 generation European Centre for Medium-Range Weather Forecasts reanalysis (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ERA5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endParaRPr lang="en-US" sz="7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2B73CF-22B1-46BF-9F80-88007E71DB52}"/>
              </a:ext>
            </a:extLst>
          </p:cNvPr>
          <p:cNvSpPr txBox="1"/>
          <p:nvPr/>
        </p:nvSpPr>
        <p:spPr>
          <a:xfrm>
            <a:off x="2926080" y="3200400"/>
            <a:ext cx="259753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1EAEF06-7438-430E-B814-8F38FD85A60B}"/>
              </a:ext>
            </a:extLst>
          </p:cNvPr>
          <p:cNvGrpSpPr/>
          <p:nvPr/>
        </p:nvGrpSpPr>
        <p:grpSpPr>
          <a:xfrm>
            <a:off x="29291279" y="1242379"/>
            <a:ext cx="11281093" cy="6530021"/>
            <a:chOff x="28619443" y="1242379"/>
            <a:chExt cx="11952930" cy="671273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582F785-A47B-4FA5-B8B4-CF3396A1A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6" name="Star: 5 Points 5">
              <a:extLst>
                <a:ext uri="{FF2B5EF4-FFF2-40B4-BE49-F238E27FC236}">
                  <a16:creationId xmlns:a16="http://schemas.microsoft.com/office/drawing/2014/main" id="{27395D1D-C57D-4D81-8619-52DEF30BF2D0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95EC3AF5-3B18-4754-9D99-74E1DBDD7372}"/>
              </a:ext>
            </a:extLst>
          </p:cNvPr>
          <p:cNvSpPr/>
          <p:nvPr/>
        </p:nvSpPr>
        <p:spPr>
          <a:xfrm>
            <a:off x="32125920" y="10180320"/>
            <a:ext cx="1584960" cy="957072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57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2A190C-FD38-406C-997A-303DAEECF247}"/>
              </a:ext>
            </a:extLst>
          </p:cNvPr>
          <p:cNvSpPr/>
          <p:nvPr/>
        </p:nvSpPr>
        <p:spPr>
          <a:xfrm>
            <a:off x="2606040" y="5176365"/>
            <a:ext cx="370713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First, we calculate the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climatological annual cycle</a:t>
            </a:r>
          </a:p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subtract this annual climatology from SST to calculate the anomaly, SST’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9FF623-EC44-45FD-88E8-E3A3888D6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8457" y="8064245"/>
            <a:ext cx="18353314" cy="139152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7E43FE-B9CE-4144-9F47-05EB820A29C4}"/>
              </a:ext>
            </a:extLst>
          </p:cNvPr>
          <p:cNvSpPr txBox="1"/>
          <p:nvPr/>
        </p:nvSpPr>
        <p:spPr>
          <a:xfrm>
            <a:off x="2606040" y="3300890"/>
            <a:ext cx="259753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2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DAB25F4-5A7B-4D22-9236-E1D5E868C1A5}"/>
              </a:ext>
            </a:extLst>
          </p:cNvPr>
          <p:cNvGrpSpPr/>
          <p:nvPr/>
        </p:nvGrpSpPr>
        <p:grpSpPr>
          <a:xfrm>
            <a:off x="30815279" y="729354"/>
            <a:ext cx="9848533" cy="5341525"/>
            <a:chOff x="28619443" y="1242379"/>
            <a:chExt cx="11952930" cy="671273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01D2AC5-CA49-4000-ABF1-D564DED2A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9" name="Star: 5 Points 8">
              <a:extLst>
                <a:ext uri="{FF2B5EF4-FFF2-40B4-BE49-F238E27FC236}">
                  <a16:creationId xmlns:a16="http://schemas.microsoft.com/office/drawing/2014/main" id="{D81CF863-4DD5-446F-AF18-B10BAD1C3B68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75628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1215E9-5DA5-445A-AED9-5AC0F4107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49" y="8566663"/>
            <a:ext cx="39320302" cy="133095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AEC3FB-8BD1-4A97-9AB2-8B93379754E8}"/>
              </a:ext>
            </a:extLst>
          </p:cNvPr>
          <p:cNvSpPr txBox="1"/>
          <p:nvPr/>
        </p:nvSpPr>
        <p:spPr>
          <a:xfrm>
            <a:off x="1828800" y="5113020"/>
            <a:ext cx="357835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focus on periods of intense warm anomalies </a:t>
            </a:r>
          </a:p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SST’ exceeds two standard deviations</a:t>
            </a: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the mean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2A5C0C-CD3E-438E-9363-B289F0FA8B36}"/>
              </a:ext>
            </a:extLst>
          </p:cNvPr>
          <p:cNvSpPr txBox="1"/>
          <p:nvPr/>
        </p:nvSpPr>
        <p:spPr>
          <a:xfrm>
            <a:off x="1828800" y="3543360"/>
            <a:ext cx="259753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B1FAE5E-AC3E-439C-BB4A-3BD3A94EBA32}"/>
              </a:ext>
            </a:extLst>
          </p:cNvPr>
          <p:cNvSpPr/>
          <p:nvPr/>
        </p:nvSpPr>
        <p:spPr>
          <a:xfrm>
            <a:off x="3291840" y="121310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90EDC9-CFAC-4B50-9ADB-5ACAF58CDB77}"/>
              </a:ext>
            </a:extLst>
          </p:cNvPr>
          <p:cNvSpPr/>
          <p:nvPr/>
        </p:nvSpPr>
        <p:spPr>
          <a:xfrm>
            <a:off x="3413760" y="128625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E3AD5B-27B7-4BFD-9BAD-BB1D30C0E757}"/>
              </a:ext>
            </a:extLst>
          </p:cNvPr>
          <p:cNvSpPr/>
          <p:nvPr/>
        </p:nvSpPr>
        <p:spPr>
          <a:xfrm>
            <a:off x="4023360" y="112471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D719180-4B60-4241-B281-E46C03901C7B}"/>
              </a:ext>
            </a:extLst>
          </p:cNvPr>
          <p:cNvSpPr/>
          <p:nvPr/>
        </p:nvSpPr>
        <p:spPr>
          <a:xfrm>
            <a:off x="4251960" y="11550608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25320D4-268B-49C8-91E6-C4BBA47FFAC7}"/>
              </a:ext>
            </a:extLst>
          </p:cNvPr>
          <p:cNvSpPr/>
          <p:nvPr/>
        </p:nvSpPr>
        <p:spPr>
          <a:xfrm>
            <a:off x="5181600" y="1222248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93BA1-33DB-482B-A9DF-A83493729A17}"/>
              </a:ext>
            </a:extLst>
          </p:cNvPr>
          <p:cNvSpPr/>
          <p:nvPr/>
        </p:nvSpPr>
        <p:spPr>
          <a:xfrm>
            <a:off x="6705600" y="11733488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C5AC539-5DB0-490B-80D1-4EBE6DBA9559}"/>
              </a:ext>
            </a:extLst>
          </p:cNvPr>
          <p:cNvSpPr/>
          <p:nvPr/>
        </p:nvSpPr>
        <p:spPr>
          <a:xfrm>
            <a:off x="6873240" y="124053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E455B8-C8FC-4C4E-9A58-8832E0C2B85F}"/>
              </a:ext>
            </a:extLst>
          </p:cNvPr>
          <p:cNvSpPr/>
          <p:nvPr/>
        </p:nvSpPr>
        <p:spPr>
          <a:xfrm>
            <a:off x="7437120" y="11885888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60CC6AA-6309-4A94-ACD2-8DE464091BD2}"/>
              </a:ext>
            </a:extLst>
          </p:cNvPr>
          <p:cNvSpPr/>
          <p:nvPr/>
        </p:nvSpPr>
        <p:spPr>
          <a:xfrm>
            <a:off x="10180320" y="125882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8361A1C-5175-4FDE-8C3B-719B5BA00AB5}"/>
              </a:ext>
            </a:extLst>
          </p:cNvPr>
          <p:cNvSpPr/>
          <p:nvPr/>
        </p:nvSpPr>
        <p:spPr>
          <a:xfrm>
            <a:off x="12559255" y="112471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3BF611-C0A8-4CDD-AC8D-6693597F7AD3}"/>
              </a:ext>
            </a:extLst>
          </p:cNvPr>
          <p:cNvSpPr/>
          <p:nvPr/>
        </p:nvSpPr>
        <p:spPr>
          <a:xfrm>
            <a:off x="14478000" y="11794448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1089270-6A4D-4309-95F4-56CF6CE28292}"/>
              </a:ext>
            </a:extLst>
          </p:cNvPr>
          <p:cNvSpPr/>
          <p:nvPr/>
        </p:nvSpPr>
        <p:spPr>
          <a:xfrm>
            <a:off x="15179040" y="124053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EBCB481-F731-4787-89EE-A0CB94959035}"/>
              </a:ext>
            </a:extLst>
          </p:cNvPr>
          <p:cNvSpPr/>
          <p:nvPr/>
        </p:nvSpPr>
        <p:spPr>
          <a:xfrm>
            <a:off x="16855440" y="124053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1D9B752-D838-44D4-89AC-E3F0FA30A9FC}"/>
              </a:ext>
            </a:extLst>
          </p:cNvPr>
          <p:cNvSpPr/>
          <p:nvPr/>
        </p:nvSpPr>
        <p:spPr>
          <a:xfrm>
            <a:off x="16962120" y="127101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3316D4E-E97F-4129-BF7C-5629DB08C73E}"/>
              </a:ext>
            </a:extLst>
          </p:cNvPr>
          <p:cNvSpPr/>
          <p:nvPr/>
        </p:nvSpPr>
        <p:spPr>
          <a:xfrm>
            <a:off x="16611600" y="128625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B1EFA21-64C4-4A56-8164-ECD332C82CE7}"/>
              </a:ext>
            </a:extLst>
          </p:cNvPr>
          <p:cNvSpPr/>
          <p:nvPr/>
        </p:nvSpPr>
        <p:spPr>
          <a:xfrm>
            <a:off x="19232880" y="110947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48E954-DC19-41A7-9473-03B22ED84143}"/>
              </a:ext>
            </a:extLst>
          </p:cNvPr>
          <p:cNvSpPr/>
          <p:nvPr/>
        </p:nvSpPr>
        <p:spPr>
          <a:xfrm>
            <a:off x="19751315" y="119481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EC5C5A9-374A-4B7B-B08B-E151F3929751}"/>
              </a:ext>
            </a:extLst>
          </p:cNvPr>
          <p:cNvSpPr/>
          <p:nvPr/>
        </p:nvSpPr>
        <p:spPr>
          <a:xfrm>
            <a:off x="18562595" y="122834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E11CA2C-2951-443B-ABB9-2FEF6D48AD26}"/>
              </a:ext>
            </a:extLst>
          </p:cNvPr>
          <p:cNvSpPr/>
          <p:nvPr/>
        </p:nvSpPr>
        <p:spPr>
          <a:xfrm>
            <a:off x="19126200" y="121310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30CDA67-F762-4768-A545-E154E3169A39}"/>
              </a:ext>
            </a:extLst>
          </p:cNvPr>
          <p:cNvSpPr/>
          <p:nvPr/>
        </p:nvSpPr>
        <p:spPr>
          <a:xfrm>
            <a:off x="23028191" y="125882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F64987F-84FF-48EA-A6A9-2EAB3B22CC9D}"/>
              </a:ext>
            </a:extLst>
          </p:cNvPr>
          <p:cNvSpPr/>
          <p:nvPr/>
        </p:nvSpPr>
        <p:spPr>
          <a:xfrm>
            <a:off x="25458420" y="125577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90FDF9B-C66E-4A47-A401-845788BF595B}"/>
              </a:ext>
            </a:extLst>
          </p:cNvPr>
          <p:cNvSpPr/>
          <p:nvPr/>
        </p:nvSpPr>
        <p:spPr>
          <a:xfrm>
            <a:off x="28025835" y="10600667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F7F6170-9C24-4995-AA98-8780667D446C}"/>
              </a:ext>
            </a:extLst>
          </p:cNvPr>
          <p:cNvSpPr/>
          <p:nvPr/>
        </p:nvSpPr>
        <p:spPr>
          <a:xfrm>
            <a:off x="28753151" y="1070997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50DF41E-10B5-43DC-8844-E53A718890A6}"/>
              </a:ext>
            </a:extLst>
          </p:cNvPr>
          <p:cNvSpPr/>
          <p:nvPr/>
        </p:nvSpPr>
        <p:spPr>
          <a:xfrm>
            <a:off x="31419900" y="11977328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9B4F101-F08F-4177-BD70-0DEC12D1229C}"/>
              </a:ext>
            </a:extLst>
          </p:cNvPr>
          <p:cNvSpPr/>
          <p:nvPr/>
        </p:nvSpPr>
        <p:spPr>
          <a:xfrm>
            <a:off x="32253095" y="1052709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EA5577A-41BA-4951-B64F-2E7A6313BB93}"/>
              </a:ext>
            </a:extLst>
          </p:cNvPr>
          <p:cNvSpPr/>
          <p:nvPr/>
        </p:nvSpPr>
        <p:spPr>
          <a:xfrm>
            <a:off x="33135964" y="1171982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5013E58-B9B2-4085-82BF-160045BB5CB8}"/>
              </a:ext>
            </a:extLst>
          </p:cNvPr>
          <p:cNvSpPr/>
          <p:nvPr/>
        </p:nvSpPr>
        <p:spPr>
          <a:xfrm>
            <a:off x="34785562" y="1034421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301682E-8B4A-48C8-99B6-602CDAF0BF92}"/>
              </a:ext>
            </a:extLst>
          </p:cNvPr>
          <p:cNvSpPr/>
          <p:nvPr/>
        </p:nvSpPr>
        <p:spPr>
          <a:xfrm>
            <a:off x="37171937" y="11928981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BBE956B-6FE1-4726-AC0E-BFE2D87390EB}"/>
              </a:ext>
            </a:extLst>
          </p:cNvPr>
          <p:cNvSpPr/>
          <p:nvPr/>
        </p:nvSpPr>
        <p:spPr>
          <a:xfrm>
            <a:off x="34061400" y="124053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ECA529D-6600-4D4E-BC85-6DDDF6E28A29}"/>
              </a:ext>
            </a:extLst>
          </p:cNvPr>
          <p:cNvSpPr/>
          <p:nvPr/>
        </p:nvSpPr>
        <p:spPr>
          <a:xfrm>
            <a:off x="34572202" y="1249680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4405AC2-545E-4CEC-AB6B-6D4F3A782780}"/>
              </a:ext>
            </a:extLst>
          </p:cNvPr>
          <p:cNvSpPr/>
          <p:nvPr/>
        </p:nvSpPr>
        <p:spPr>
          <a:xfrm>
            <a:off x="32094114" y="1232443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474D7B7-6D38-438F-82FB-DD5F46FD6CA9}"/>
              </a:ext>
            </a:extLst>
          </p:cNvPr>
          <p:cNvSpPr/>
          <p:nvPr/>
        </p:nvSpPr>
        <p:spPr>
          <a:xfrm>
            <a:off x="18912840" y="123139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B9AB95C-C20C-48A8-B74F-763952FE2BE2}"/>
              </a:ext>
            </a:extLst>
          </p:cNvPr>
          <p:cNvSpPr/>
          <p:nvPr/>
        </p:nvSpPr>
        <p:spPr>
          <a:xfrm>
            <a:off x="5880063" y="1285730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864BCC8-8F9E-4931-913D-ACEB55F47FBA}"/>
              </a:ext>
            </a:extLst>
          </p:cNvPr>
          <p:cNvSpPr/>
          <p:nvPr/>
        </p:nvSpPr>
        <p:spPr>
          <a:xfrm>
            <a:off x="4129514" y="12473677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FD9C7A5-3D17-467D-9135-BA4EE84EFD7A}"/>
              </a:ext>
            </a:extLst>
          </p:cNvPr>
          <p:cNvGrpSpPr/>
          <p:nvPr/>
        </p:nvGrpSpPr>
        <p:grpSpPr>
          <a:xfrm>
            <a:off x="32797742" y="705656"/>
            <a:ext cx="7436409" cy="3870641"/>
            <a:chOff x="28619443" y="1242379"/>
            <a:chExt cx="11952930" cy="6712732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709F60C1-6E56-4A71-A21D-77F3F2D30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45" name="Star: 5 Points 44">
              <a:extLst>
                <a:ext uri="{FF2B5EF4-FFF2-40B4-BE49-F238E27FC236}">
                  <a16:creationId xmlns:a16="http://schemas.microsoft.com/office/drawing/2014/main" id="{695ABFDC-2558-494C-A02E-870F02F8DC05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7B5D5A5-C527-4772-A667-2BEDB46ABE64}"/>
              </a:ext>
            </a:extLst>
          </p:cNvPr>
          <p:cNvSpPr/>
          <p:nvPr/>
        </p:nvSpPr>
        <p:spPr>
          <a:xfrm>
            <a:off x="34051965" y="9540240"/>
            <a:ext cx="2157499" cy="10313735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551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3ACAC3-FB23-42E7-9FDF-01D87343D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087" y="7504448"/>
            <a:ext cx="26969825" cy="1445294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0A8BF72-B020-4F3F-BDDB-77C377BD3DAB}"/>
              </a:ext>
            </a:extLst>
          </p:cNvPr>
          <p:cNvSpPr/>
          <p:nvPr/>
        </p:nvSpPr>
        <p:spPr>
          <a:xfrm>
            <a:off x="1657350" y="5301343"/>
            <a:ext cx="378332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Strong warm (and cold) anomalies occur most often in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December through March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CD57F1-C1B2-41FA-8562-921F217DDC7F}"/>
              </a:ext>
            </a:extLst>
          </p:cNvPr>
          <p:cNvSpPr/>
          <p:nvPr/>
        </p:nvSpPr>
        <p:spPr>
          <a:xfrm>
            <a:off x="1657350" y="3455075"/>
            <a:ext cx="2793002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4</a:t>
            </a:r>
          </a:p>
        </p:txBody>
      </p:sp>
    </p:spTree>
    <p:extLst>
      <p:ext uri="{BB962C8B-B14F-4D97-AF65-F5344CB8AC3E}">
        <p14:creationId xmlns:p14="http://schemas.microsoft.com/office/powerpoint/2010/main" val="2079898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2550FC-C208-4F0F-AD10-09E1C856F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79" y="8791564"/>
            <a:ext cx="31584565" cy="129788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1B1EBC-7198-4317-AE48-A81C7474F89C}"/>
              </a:ext>
            </a:extLst>
          </p:cNvPr>
          <p:cNvSpPr txBox="1"/>
          <p:nvPr/>
        </p:nvSpPr>
        <p:spPr>
          <a:xfrm>
            <a:off x="2194560" y="4617355"/>
            <a:ext cx="28651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Estimate time derivative</a:t>
            </a: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temperature anomaly, SST’,</a:t>
            </a:r>
          </a:p>
          <a:p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determine time periods of warming leading to peaks in SST’</a:t>
            </a:r>
            <a:endParaRPr 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8E0DDE-9328-4548-AD68-12619BFA9B12}"/>
              </a:ext>
            </a:extLst>
          </p:cNvPr>
          <p:cNvSpPr/>
          <p:nvPr/>
        </p:nvSpPr>
        <p:spPr>
          <a:xfrm>
            <a:off x="1950719" y="3047695"/>
            <a:ext cx="2587534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Calculating rates of anomalous warming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25F8ED5-75D1-4E3F-B821-9E4C94D4C0EA}"/>
              </a:ext>
            </a:extLst>
          </p:cNvPr>
          <p:cNvGrpSpPr/>
          <p:nvPr/>
        </p:nvGrpSpPr>
        <p:grpSpPr>
          <a:xfrm>
            <a:off x="28619443" y="1242379"/>
            <a:ext cx="11952930" cy="6712732"/>
            <a:chOff x="28619443" y="1242379"/>
            <a:chExt cx="11952930" cy="671273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C8A42D9-5A1D-4D95-92CB-9B79563DF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9" name="Star: 5 Points 8">
              <a:extLst>
                <a:ext uri="{FF2B5EF4-FFF2-40B4-BE49-F238E27FC236}">
                  <a16:creationId xmlns:a16="http://schemas.microsoft.com/office/drawing/2014/main" id="{241905E5-EE0C-4D17-A2AA-A56225DB1689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01DD17C8-1351-4777-B80E-5ED44CAE56AA}"/>
              </a:ext>
            </a:extLst>
          </p:cNvPr>
          <p:cNvSpPr/>
          <p:nvPr/>
        </p:nvSpPr>
        <p:spPr>
          <a:xfrm>
            <a:off x="22745962" y="1089285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83ED227-09E1-4B46-A66B-99F19ECB3867}"/>
              </a:ext>
            </a:extLst>
          </p:cNvPr>
          <p:cNvSpPr/>
          <p:nvPr/>
        </p:nvSpPr>
        <p:spPr>
          <a:xfrm>
            <a:off x="20094202" y="1327029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696AB47-376E-42F6-8458-33A69EEC4E5F}"/>
              </a:ext>
            </a:extLst>
          </p:cNvPr>
          <p:cNvSpPr/>
          <p:nvPr/>
        </p:nvSpPr>
        <p:spPr>
          <a:xfrm>
            <a:off x="13003661" y="1317885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25227D-91D0-4CBD-A653-1767ACF57370}"/>
              </a:ext>
            </a:extLst>
          </p:cNvPr>
          <p:cNvSpPr/>
          <p:nvPr/>
        </p:nvSpPr>
        <p:spPr>
          <a:xfrm>
            <a:off x="22494764" y="12599735"/>
            <a:ext cx="21336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060D5-6853-4E08-AF39-58C7EBEE0EF9}"/>
              </a:ext>
            </a:extLst>
          </p:cNvPr>
          <p:cNvSpPr/>
          <p:nvPr/>
        </p:nvSpPr>
        <p:spPr>
          <a:xfrm>
            <a:off x="19812524" y="14916215"/>
            <a:ext cx="21336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97D9F0-C912-446B-B80B-5741378ABA6D}"/>
              </a:ext>
            </a:extLst>
          </p:cNvPr>
          <p:cNvSpPr/>
          <p:nvPr/>
        </p:nvSpPr>
        <p:spPr>
          <a:xfrm>
            <a:off x="12855615" y="12286225"/>
            <a:ext cx="21336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90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5899</TotalTime>
  <Words>848</Words>
  <Application>Microsoft Office PowerPoint</Application>
  <PresentationFormat>Custom</PresentationFormat>
  <Paragraphs>98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Marine heat waves in the Chile-Peru Eastern Boundary Upwelling System: rates of change in sea-surface temperature anomalies near a major upwelling center</dc:title>
  <dc:creator>Cooley, Kylene</dc:creator>
  <cp:lastModifiedBy>Cooley, Kylene</cp:lastModifiedBy>
  <cp:revision>93</cp:revision>
  <cp:lastPrinted>2021-02-12T18:28:33Z</cp:lastPrinted>
  <dcterms:created xsi:type="dcterms:W3CDTF">2021-01-22T00:52:02Z</dcterms:created>
  <dcterms:modified xsi:type="dcterms:W3CDTF">2021-02-13T22:07:36Z</dcterms:modified>
</cp:coreProperties>
</file>

<file path=docProps/thumbnail.jpeg>
</file>